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13"/>
  </p:notesMasterIdLst>
  <p:sldIdLst>
    <p:sldId id="256" r:id="rId2"/>
    <p:sldId id="257" r:id="rId3"/>
    <p:sldId id="263" r:id="rId4"/>
    <p:sldId id="264" r:id="rId5"/>
    <p:sldId id="265" r:id="rId6"/>
    <p:sldId id="271" r:id="rId7"/>
    <p:sldId id="272" r:id="rId8"/>
    <p:sldId id="267" r:id="rId9"/>
    <p:sldId id="268" r:id="rId10"/>
    <p:sldId id="274"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p:restoredTop sz="94712"/>
  </p:normalViewPr>
  <p:slideViewPr>
    <p:cSldViewPr snapToGrid="0" snapToObjects="1">
      <p:cViewPr varScale="1">
        <p:scale>
          <a:sx n="82" d="100"/>
          <a:sy n="82"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846D2-40EE-AB45-A6D6-2028110D1123}" type="datetimeFigureOut">
              <a:rPr lang="ru-RU" smtClean="0"/>
              <a:t>03.07.2021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E81C4-93CE-BC45-895D-9CF32EA2FC27}" type="slidenum">
              <a:rPr lang="ru-RU" smtClean="0"/>
              <a:t>‹#›</a:t>
            </a:fld>
            <a:endParaRPr lang="ru-RU"/>
          </a:p>
        </p:txBody>
      </p:sp>
    </p:spTree>
    <p:extLst>
      <p:ext uri="{BB962C8B-B14F-4D97-AF65-F5344CB8AC3E}">
        <p14:creationId xmlns:p14="http://schemas.microsoft.com/office/powerpoint/2010/main" val="1169889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с именем">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с цитатой">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2A54C80-263E-416B-A8E0-580EDEADCBDC}" type="datetimeFigureOut">
              <a:rPr lang="en-US" smtClean="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Чтобы добавить рисунок, перетащите его в заполнитель или щелкните значок</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060598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u.foursquare.com/" TargetMode="External"/><Relationship Id="rId1" Type="http://schemas.openxmlformats.org/officeDocument/2006/relationships/slideLayout" Target="../slideLayouts/slideLayout2.xml"/><Relationship Id="rId5" Type="http://schemas.openxmlformats.org/officeDocument/2006/relationships/hyperlink" Target="https://www.tripadvisor.com/"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45477" y="1500554"/>
            <a:ext cx="8828526" cy="2550282"/>
          </a:xfrm>
        </p:spPr>
        <p:txBody>
          <a:bodyPr/>
          <a:lstStyle/>
          <a:p>
            <a:pPr algn="l" fontAlgn="base"/>
            <a:r>
              <a:rPr lang="en-US" dirty="0"/>
              <a:t>The best borough to open a </a:t>
            </a:r>
            <a:r>
              <a:rPr lang="en-US" dirty="0" err="1"/>
              <a:t>neighbourhood</a:t>
            </a:r>
            <a:r>
              <a:rPr lang="en-US" dirty="0"/>
              <a:t> in </a:t>
            </a:r>
            <a:r>
              <a:rPr lang="en-IN" b="0" i="0" dirty="0">
                <a:effectLst/>
                <a:latin typeface="-apple-system"/>
              </a:rPr>
              <a:t>Scarborough, Toronto</a:t>
            </a:r>
            <a:br>
              <a:rPr lang="en-IN" b="0" i="0" dirty="0">
                <a:effectLst/>
                <a:latin typeface="-apple-system"/>
              </a:rPr>
            </a:br>
            <a:endParaRPr lang="ru-RU" dirty="0"/>
          </a:p>
        </p:txBody>
      </p:sp>
      <p:sp>
        <p:nvSpPr>
          <p:cNvPr id="3" name="Подзаголовок 2"/>
          <p:cNvSpPr>
            <a:spLocks noGrp="1"/>
          </p:cNvSpPr>
          <p:nvPr>
            <p:ph type="subTitle" idx="1"/>
          </p:nvPr>
        </p:nvSpPr>
        <p:spPr/>
        <p:txBody>
          <a:bodyPr/>
          <a:lstStyle/>
          <a:p>
            <a:r>
              <a:rPr lang="en-US" dirty="0"/>
              <a:t>By Tarun </a:t>
            </a:r>
            <a:r>
              <a:rPr lang="en-US" dirty="0" err="1"/>
              <a:t>Aggrawal</a:t>
            </a:r>
            <a:endParaRPr lang="ru-RU" dirty="0"/>
          </a:p>
        </p:txBody>
      </p:sp>
      <p:sp>
        <p:nvSpPr>
          <p:cNvPr id="4" name="Подзаголовок 2"/>
          <p:cNvSpPr txBox="1">
            <a:spLocks/>
          </p:cNvSpPr>
          <p:nvPr/>
        </p:nvSpPr>
        <p:spPr>
          <a:xfrm>
            <a:off x="3699761" y="4802478"/>
            <a:ext cx="7766936" cy="41743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r>
              <a:rPr lang="en-US" dirty="0"/>
              <a:t>July 2021</a:t>
            </a:r>
            <a:endParaRPr lang="ru-RU" dirty="0"/>
          </a:p>
        </p:txBody>
      </p:sp>
      <p:pic>
        <p:nvPicPr>
          <p:cNvPr id="1026" name="Picture 2" descr="ree Stock Photo of Tower Bridge Created by Geoffrey Whi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23018"/>
            <a:ext cx="3995928" cy="2663952"/>
          </a:xfrm>
          <a:prstGeom prst="rect">
            <a:avLst/>
          </a:prstGeom>
          <a:noFill/>
          <a:extLst>
            <a:ext uri="{909E8E84-426E-40DD-AFC4-6F175D3DCCD1}">
              <a14:hiddenFill xmlns:a14="http://schemas.microsoft.com/office/drawing/2010/main">
                <a:solidFill>
                  <a:srgbClr val="FFFFFF"/>
                </a:solidFill>
              </a14:hiddenFill>
            </a:ext>
          </a:extLst>
        </p:spPr>
      </p:pic>
      <p:sp>
        <p:nvSpPr>
          <p:cNvPr id="8" name="Подзаголовок 2"/>
          <p:cNvSpPr txBox="1">
            <a:spLocks/>
          </p:cNvSpPr>
          <p:nvPr/>
        </p:nvSpPr>
        <p:spPr>
          <a:xfrm>
            <a:off x="2643188" y="403658"/>
            <a:ext cx="6045028" cy="41743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b="1" dirty="0"/>
              <a:t>IBM Capstone Project: Applied Data Science Capstone</a:t>
            </a:r>
            <a:endParaRPr lang="ru-RU" dirty="0"/>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002" y="0"/>
            <a:ext cx="2917997" cy="1953644"/>
          </a:xfrm>
          <a:prstGeom prst="rect">
            <a:avLst/>
          </a:prstGeom>
        </p:spPr>
      </p:pic>
    </p:spTree>
    <p:extLst>
      <p:ext uri="{BB962C8B-B14F-4D97-AF65-F5344CB8AC3E}">
        <p14:creationId xmlns:p14="http://schemas.microsoft.com/office/powerpoint/2010/main" val="161848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9BE9-57F1-43F0-9B03-EF5B461490CC}"/>
              </a:ext>
            </a:extLst>
          </p:cNvPr>
          <p:cNvSpPr>
            <a:spLocks noGrp="1"/>
          </p:cNvSpPr>
          <p:nvPr>
            <p:ph type="title"/>
          </p:nvPr>
        </p:nvSpPr>
        <p:spPr/>
        <p:txBody>
          <a:bodyPr/>
          <a:lstStyle/>
          <a:p>
            <a:r>
              <a:rPr lang="en-IN" dirty="0"/>
              <a:t>School Ratings by Clusters</a:t>
            </a:r>
          </a:p>
        </p:txBody>
      </p:sp>
      <p:pic>
        <p:nvPicPr>
          <p:cNvPr id="5" name="Content Placeholder 4">
            <a:extLst>
              <a:ext uri="{FF2B5EF4-FFF2-40B4-BE49-F238E27FC236}">
                <a16:creationId xmlns:a16="http://schemas.microsoft.com/office/drawing/2014/main" id="{47587009-AE1D-43BD-BBA0-11BF9F1DA749}"/>
              </a:ext>
            </a:extLst>
          </p:cNvPr>
          <p:cNvPicPr>
            <a:picLocks noGrp="1" noChangeAspect="1"/>
          </p:cNvPicPr>
          <p:nvPr>
            <p:ph idx="1"/>
          </p:nvPr>
        </p:nvPicPr>
        <p:blipFill>
          <a:blip r:embed="rId2"/>
          <a:stretch>
            <a:fillRect/>
          </a:stretch>
        </p:blipFill>
        <p:spPr>
          <a:xfrm>
            <a:off x="606490" y="1930400"/>
            <a:ext cx="10944808" cy="4685004"/>
          </a:xfrm>
        </p:spPr>
      </p:pic>
    </p:spTree>
    <p:extLst>
      <p:ext uri="{BB962C8B-B14F-4D97-AF65-F5344CB8AC3E}">
        <p14:creationId xmlns:p14="http://schemas.microsoft.com/office/powerpoint/2010/main" val="3186486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4C33-06DC-4A5E-8DA9-261AE8CFC0ED}"/>
              </a:ext>
            </a:extLst>
          </p:cNvPr>
          <p:cNvSpPr>
            <a:spLocks noGrp="1"/>
          </p:cNvSpPr>
          <p:nvPr>
            <p:ph type="title"/>
          </p:nvPr>
        </p:nvSpPr>
        <p:spPr/>
        <p:txBody>
          <a:bodyPr/>
          <a:lstStyle/>
          <a:p>
            <a:r>
              <a:rPr lang="en-IN" dirty="0"/>
              <a:t>Conclusion</a:t>
            </a:r>
            <a:br>
              <a:rPr lang="en-IN" dirty="0"/>
            </a:br>
            <a:endParaRPr lang="en-IN" dirty="0"/>
          </a:p>
        </p:txBody>
      </p:sp>
      <p:sp>
        <p:nvSpPr>
          <p:cNvPr id="3" name="Content Placeholder 2">
            <a:extLst>
              <a:ext uri="{FF2B5EF4-FFF2-40B4-BE49-F238E27FC236}">
                <a16:creationId xmlns:a16="http://schemas.microsoft.com/office/drawing/2014/main" id="{A656AEF7-07DF-41D7-BF6C-76B1EA9E889E}"/>
              </a:ext>
            </a:extLst>
          </p:cNvPr>
          <p:cNvSpPr>
            <a:spLocks noGrp="1"/>
          </p:cNvSpPr>
          <p:nvPr>
            <p:ph idx="1"/>
          </p:nvPr>
        </p:nvSpPr>
        <p:spPr/>
        <p:txBody>
          <a:bodyPr/>
          <a:lstStyle/>
          <a:p>
            <a:pPr algn="l" fontAlgn="base"/>
            <a:r>
              <a:rPr lang="en-US" b="0" i="0" dirty="0">
                <a:effectLst/>
                <a:latin typeface="Arial" panose="020B0604020202020204" pitchFamily="34" charset="0"/>
              </a:rPr>
              <a:t>In this Capstone project, using k-means cluster algorithm I separated the neighborhood into 10(Ten) different clusters and for 103 different </a:t>
            </a:r>
            <a:r>
              <a:rPr lang="en-US" b="0" i="0" dirty="0" err="1">
                <a:effectLst/>
                <a:latin typeface="Arial" panose="020B0604020202020204" pitchFamily="34" charset="0"/>
              </a:rPr>
              <a:t>lattitude</a:t>
            </a:r>
            <a:r>
              <a:rPr lang="en-US" b="0" i="0" dirty="0">
                <a:effectLst/>
                <a:latin typeface="Arial" panose="020B0604020202020204" pitchFamily="34" charset="0"/>
              </a:rPr>
              <a:t> and </a:t>
            </a:r>
            <a:r>
              <a:rPr lang="en-US" b="0" i="0" dirty="0" err="1">
                <a:effectLst/>
                <a:latin typeface="Arial" panose="020B0604020202020204" pitchFamily="34" charset="0"/>
              </a:rPr>
              <a:t>logitude</a:t>
            </a:r>
            <a:r>
              <a:rPr lang="en-US" b="0" i="0" dirty="0">
                <a:effectLst/>
                <a:latin typeface="Arial" panose="020B0604020202020204" pitchFamily="34" charset="0"/>
              </a:rPr>
              <a:t> from dataset, which have very-similar neighborhoods around them. Using the charts above results presented to a particular neighborhood based on average house prices and school rating have been made.</a:t>
            </a:r>
          </a:p>
          <a:p>
            <a:pPr algn="l" fontAlgn="base"/>
            <a:r>
              <a:rPr lang="en-US" b="0" i="0" dirty="0">
                <a:effectLst/>
                <a:latin typeface="Arial" panose="020B0604020202020204" pitchFamily="34" charset="0"/>
              </a:rPr>
              <a:t>I feel rewarded with the efforts and believe this course with all the topics covered is well worthy of appreciation.</a:t>
            </a:r>
          </a:p>
          <a:p>
            <a:endParaRPr lang="en-IN" dirty="0"/>
          </a:p>
        </p:txBody>
      </p:sp>
    </p:spTree>
    <p:extLst>
      <p:ext uri="{BB962C8B-B14F-4D97-AF65-F5344CB8AC3E}">
        <p14:creationId xmlns:p14="http://schemas.microsoft.com/office/powerpoint/2010/main" val="295095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2317004"/>
            <a:ext cx="8596668" cy="2106168"/>
          </a:xfrm>
        </p:spPr>
        <p:txBody>
          <a:bodyPr>
            <a:normAutofit fontScale="90000"/>
          </a:bodyPr>
          <a:lstStyle/>
          <a:p>
            <a:r>
              <a:rPr lang="en-US" b="0" i="0" dirty="0">
                <a:solidFill>
                  <a:srgbClr val="FF0000"/>
                </a:solidFill>
                <a:effectLst/>
                <a:latin typeface="Arial" panose="020B0604020202020204" pitchFamily="34" charset="0"/>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b="0" i="0" dirty="0" err="1">
                <a:solidFill>
                  <a:srgbClr val="FF0000"/>
                </a:solidFill>
                <a:effectLst/>
                <a:latin typeface="Arial" panose="020B0604020202020204" pitchFamily="34" charset="0"/>
              </a:rPr>
              <a:t>Toranto</a:t>
            </a:r>
            <a:r>
              <a:rPr lang="en-US" b="0" i="0" dirty="0">
                <a:effectLst/>
                <a:latin typeface="Arial" panose="020B0604020202020204" pitchFamily="34" charset="0"/>
              </a:rPr>
              <a:t>.</a:t>
            </a:r>
            <a:endParaRPr lang="ru-RU" dirty="0">
              <a:solidFill>
                <a:schemeClr val="tx1"/>
              </a:solidFill>
            </a:endParaRPr>
          </a:p>
        </p:txBody>
      </p:sp>
      <p:sp>
        <p:nvSpPr>
          <p:cNvPr id="4" name="Подзаголовок 2"/>
          <p:cNvSpPr txBox="1">
            <a:spLocks/>
          </p:cNvSpPr>
          <p:nvPr/>
        </p:nvSpPr>
        <p:spPr>
          <a:xfrm rot="16200000">
            <a:off x="4561711" y="143173"/>
            <a:ext cx="3051217" cy="6373364"/>
          </a:xfrm>
          <a:prstGeom prst="rect">
            <a:avLst/>
          </a:prstGeom>
        </p:spPr>
        <p:txBody>
          <a:bodyPr vert="eaVert"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ru-RU" dirty="0"/>
          </a:p>
        </p:txBody>
      </p:sp>
      <p:sp>
        <p:nvSpPr>
          <p:cNvPr id="5" name="TextBox 4"/>
          <p:cNvSpPr txBox="1"/>
          <p:nvPr/>
        </p:nvSpPr>
        <p:spPr>
          <a:xfrm>
            <a:off x="5184648" y="1947672"/>
            <a:ext cx="184731" cy="369332"/>
          </a:xfrm>
          <a:prstGeom prst="rect">
            <a:avLst/>
          </a:prstGeom>
          <a:noFill/>
        </p:spPr>
        <p:txBody>
          <a:bodyPr wrap="none" rtlCol="0">
            <a:spAutoFit/>
          </a:bodyPr>
          <a:lstStyle/>
          <a:p>
            <a:endParaRPr lang="ru-RU" dirty="0"/>
          </a:p>
        </p:txBody>
      </p:sp>
      <p:sp>
        <p:nvSpPr>
          <p:cNvPr id="7" name="Заголовок 1"/>
          <p:cNvSpPr txBox="1">
            <a:spLocks/>
          </p:cNvSpPr>
          <p:nvPr/>
        </p:nvSpPr>
        <p:spPr>
          <a:xfrm>
            <a:off x="290028" y="417020"/>
            <a:ext cx="8828526" cy="93532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Main Goal</a:t>
            </a:r>
            <a:endParaRPr lang="ru-RU" dirty="0"/>
          </a:p>
        </p:txBody>
      </p:sp>
    </p:spTree>
    <p:extLst>
      <p:ext uri="{BB962C8B-B14F-4D97-AF65-F5344CB8AC3E}">
        <p14:creationId xmlns:p14="http://schemas.microsoft.com/office/powerpoint/2010/main" val="104446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8741664" y="2112264"/>
            <a:ext cx="3450336" cy="17048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Tx/>
              <a:buChar char="-"/>
            </a:pPr>
            <a:r>
              <a:rPr lang="en-US" sz="2000" dirty="0">
                <a:solidFill>
                  <a:schemeClr val="tx1"/>
                </a:solidFill>
              </a:rPr>
              <a:t>1600 square km</a:t>
            </a:r>
          </a:p>
          <a:p>
            <a:pPr marL="571500" indent="-571500">
              <a:buFontTx/>
              <a:buChar char="-"/>
            </a:pPr>
            <a:r>
              <a:rPr lang="en-US" sz="2000" dirty="0">
                <a:solidFill>
                  <a:schemeClr val="tx1"/>
                </a:solidFill>
              </a:rPr>
              <a:t>9 million people</a:t>
            </a:r>
          </a:p>
          <a:p>
            <a:pPr marL="571500" indent="-571500">
              <a:buFontTx/>
              <a:buChar char="-"/>
            </a:pPr>
            <a:r>
              <a:rPr lang="en-US" sz="2000" dirty="0">
                <a:solidFill>
                  <a:schemeClr val="tx1"/>
                </a:solidFill>
              </a:rPr>
              <a:t>33 government districts</a:t>
            </a:r>
          </a:p>
          <a:p>
            <a:pPr marL="571500" indent="-571500">
              <a:buFontTx/>
              <a:buChar char="-"/>
            </a:pPr>
            <a:r>
              <a:rPr lang="en-US" sz="2000" dirty="0">
                <a:solidFill>
                  <a:schemeClr val="tx1"/>
                </a:solidFill>
              </a:rPr>
              <a:t>multicultural city</a:t>
            </a:r>
          </a:p>
          <a:p>
            <a:pPr marL="571500" indent="-571500">
              <a:buFontTx/>
              <a:buChar char="-"/>
            </a:pPr>
            <a:r>
              <a:rPr lang="en-US" sz="2000" dirty="0">
                <a:solidFill>
                  <a:schemeClr val="tx1"/>
                </a:solidFill>
              </a:rPr>
              <a:t>tourism</a:t>
            </a:r>
            <a:endParaRPr lang="ru-RU" sz="2000" dirty="0">
              <a:solidFill>
                <a:schemeClr val="tx1"/>
              </a:solidFill>
            </a:endParaRPr>
          </a:p>
        </p:txBody>
      </p:sp>
      <p:pic>
        <p:nvPicPr>
          <p:cNvPr id="8" name="Content Placeholder 7">
            <a:extLst>
              <a:ext uri="{FF2B5EF4-FFF2-40B4-BE49-F238E27FC236}">
                <a16:creationId xmlns:a16="http://schemas.microsoft.com/office/drawing/2014/main" id="{157FC329-25D3-4AEB-9D35-07FC13989330}"/>
              </a:ext>
            </a:extLst>
          </p:cNvPr>
          <p:cNvPicPr>
            <a:picLocks noGrp="1" noChangeAspect="1"/>
          </p:cNvPicPr>
          <p:nvPr>
            <p:ph idx="1"/>
          </p:nvPr>
        </p:nvPicPr>
        <p:blipFill>
          <a:blip r:embed="rId2"/>
          <a:stretch>
            <a:fillRect/>
          </a:stretch>
        </p:blipFill>
        <p:spPr>
          <a:xfrm>
            <a:off x="1524454" y="2160588"/>
            <a:ext cx="6903129" cy="3881437"/>
          </a:xfrm>
        </p:spPr>
      </p:pic>
    </p:spTree>
    <p:extLst>
      <p:ext uri="{BB962C8B-B14F-4D97-AF65-F5344CB8AC3E}">
        <p14:creationId xmlns:p14="http://schemas.microsoft.com/office/powerpoint/2010/main" val="125220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94" y="271272"/>
            <a:ext cx="8596668" cy="1320800"/>
          </a:xfrm>
        </p:spPr>
        <p:txBody>
          <a:bodyPr/>
          <a:lstStyle/>
          <a:p>
            <a:r>
              <a:rPr lang="en-US"/>
              <a:t>Data sources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sp>
        <p:nvSpPr>
          <p:cNvPr id="6" name="TextBox 5"/>
          <p:cNvSpPr txBox="1"/>
          <p:nvPr/>
        </p:nvSpPr>
        <p:spPr>
          <a:xfrm>
            <a:off x="3748135" y="1490473"/>
            <a:ext cx="7754112" cy="830997"/>
          </a:xfrm>
          <a:prstGeom prst="rect">
            <a:avLst/>
          </a:prstGeom>
          <a:noFill/>
        </p:spPr>
        <p:txBody>
          <a:bodyPr wrap="square" rtlCol="0">
            <a:spAutoFit/>
          </a:bodyPr>
          <a:lstStyle/>
          <a:p>
            <a:pPr lvl="0"/>
            <a:r>
              <a:rPr lang="en-US" sz="2400" dirty="0"/>
              <a:t>Foursquare API</a:t>
            </a:r>
            <a:endParaRPr lang="ru-RU" sz="2400" dirty="0"/>
          </a:p>
          <a:p>
            <a:r>
              <a:rPr lang="en-US" sz="2400" u="sng" dirty="0">
                <a:hlinkClick r:id="rId2"/>
              </a:rPr>
              <a:t>https://ru.foursquare.com/</a:t>
            </a:r>
            <a:r>
              <a:rPr lang="ru-RU" sz="2400" dirty="0"/>
              <a:t> </a:t>
            </a:r>
          </a:p>
        </p:txBody>
      </p:sp>
      <p:pic>
        <p:nvPicPr>
          <p:cNvPr id="7170" name="Picture 2" descr="oursquar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7" y="1203083"/>
            <a:ext cx="1016788" cy="1016788"/>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94" y="4112022"/>
            <a:ext cx="2721215" cy="656845"/>
          </a:xfrm>
          <a:prstGeom prst="rect">
            <a:avLst/>
          </a:prstGeom>
        </p:spPr>
      </p:pic>
      <p:sp>
        <p:nvSpPr>
          <p:cNvPr id="11" name="TextBox 10"/>
          <p:cNvSpPr txBox="1"/>
          <p:nvPr/>
        </p:nvSpPr>
        <p:spPr>
          <a:xfrm>
            <a:off x="3748135" y="3937870"/>
            <a:ext cx="4229556" cy="830997"/>
          </a:xfrm>
          <a:prstGeom prst="rect">
            <a:avLst/>
          </a:prstGeom>
          <a:noFill/>
        </p:spPr>
        <p:txBody>
          <a:bodyPr wrap="none" rtlCol="0">
            <a:spAutoFit/>
          </a:bodyPr>
          <a:lstStyle/>
          <a:p>
            <a:pPr lvl="0"/>
            <a:r>
              <a:rPr lang="en-US" sz="2400" dirty="0"/>
              <a:t>TripAdvisor</a:t>
            </a:r>
            <a:endParaRPr lang="ru-RU" sz="2400" dirty="0"/>
          </a:p>
          <a:p>
            <a:r>
              <a:rPr lang="en-US" sz="2400" dirty="0">
                <a:hlinkClick r:id="rId5"/>
              </a:rPr>
              <a:t>https://www.tripadvisor.com</a:t>
            </a:r>
            <a:endParaRPr lang="en-US" sz="2400" dirty="0"/>
          </a:p>
        </p:txBody>
      </p:sp>
    </p:spTree>
    <p:extLst>
      <p:ext uri="{BB962C8B-B14F-4D97-AF65-F5344CB8AC3E}">
        <p14:creationId xmlns:p14="http://schemas.microsoft.com/office/powerpoint/2010/main" val="162518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Boroughs vs restaurants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sp>
        <p:nvSpPr>
          <p:cNvPr id="6" name="TextBox 5"/>
          <p:cNvSpPr txBox="1"/>
          <p:nvPr/>
        </p:nvSpPr>
        <p:spPr>
          <a:xfrm>
            <a:off x="772489" y="2853512"/>
            <a:ext cx="3787984" cy="1569660"/>
          </a:xfrm>
          <a:prstGeom prst="rect">
            <a:avLst/>
          </a:prstGeom>
          <a:noFill/>
        </p:spPr>
        <p:txBody>
          <a:bodyPr wrap="square" rtlCol="0">
            <a:spAutoFit/>
          </a:bodyPr>
          <a:lstStyle/>
          <a:p>
            <a:pPr lvl="0"/>
            <a:r>
              <a:rPr lang="en-US" sz="2400" dirty="0"/>
              <a:t>Boroughs vs restaurants, </a:t>
            </a:r>
          </a:p>
          <a:p>
            <a:pPr lvl="0"/>
            <a:r>
              <a:rPr lang="en-US" sz="2400" dirty="0"/>
              <a:t>			   cafes, </a:t>
            </a:r>
          </a:p>
          <a:p>
            <a:pPr lvl="0"/>
            <a:r>
              <a:rPr lang="en-US" sz="2400" dirty="0"/>
              <a:t>			   pubs, </a:t>
            </a:r>
          </a:p>
          <a:p>
            <a:pPr lvl="0"/>
            <a:r>
              <a:rPr lang="en-US" sz="2400" dirty="0"/>
              <a:t>			   bars</a:t>
            </a:r>
            <a:endParaRPr lang="ru-RU" sz="2400" dirty="0"/>
          </a:p>
        </p:txBody>
      </p:sp>
      <p:pic>
        <p:nvPicPr>
          <p:cNvPr id="10" name="Рисунок 9"/>
          <p:cNvPicPr/>
          <p:nvPr/>
        </p:nvPicPr>
        <p:blipFill>
          <a:blip r:embed="rId2"/>
          <a:stretch>
            <a:fillRect/>
          </a:stretch>
        </p:blipFill>
        <p:spPr>
          <a:xfrm>
            <a:off x="4655628" y="727950"/>
            <a:ext cx="3175620" cy="5826759"/>
          </a:xfrm>
          <a:prstGeom prst="rect">
            <a:avLst/>
          </a:prstGeom>
        </p:spPr>
      </p:pic>
    </p:spTree>
    <p:extLst>
      <p:ext uri="{BB962C8B-B14F-4D97-AF65-F5344CB8AC3E}">
        <p14:creationId xmlns:p14="http://schemas.microsoft.com/office/powerpoint/2010/main" val="159923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ED5C-E767-4CFE-A093-460053ED0734}"/>
              </a:ext>
            </a:extLst>
          </p:cNvPr>
          <p:cNvSpPr>
            <a:spLocks noGrp="1"/>
          </p:cNvSpPr>
          <p:nvPr>
            <p:ph type="title"/>
          </p:nvPr>
        </p:nvSpPr>
        <p:spPr/>
        <p:txBody>
          <a:bodyPr/>
          <a:lstStyle/>
          <a:p>
            <a:r>
              <a:rPr lang="en-IN" dirty="0"/>
              <a:t>Average housing price</a:t>
            </a:r>
          </a:p>
        </p:txBody>
      </p:sp>
      <p:pic>
        <p:nvPicPr>
          <p:cNvPr id="5" name="Content Placeholder 4">
            <a:extLst>
              <a:ext uri="{FF2B5EF4-FFF2-40B4-BE49-F238E27FC236}">
                <a16:creationId xmlns:a16="http://schemas.microsoft.com/office/drawing/2014/main" id="{B0BC06CE-4611-4882-9DDF-4330C524D01E}"/>
              </a:ext>
            </a:extLst>
          </p:cNvPr>
          <p:cNvPicPr>
            <a:picLocks noGrp="1" noChangeAspect="1"/>
          </p:cNvPicPr>
          <p:nvPr>
            <p:ph idx="1"/>
          </p:nvPr>
        </p:nvPicPr>
        <p:blipFill>
          <a:blip r:embed="rId2"/>
          <a:stretch>
            <a:fillRect/>
          </a:stretch>
        </p:blipFill>
        <p:spPr>
          <a:xfrm>
            <a:off x="541176" y="1782148"/>
            <a:ext cx="8596668" cy="4259878"/>
          </a:xfrm>
        </p:spPr>
      </p:pic>
    </p:spTree>
    <p:extLst>
      <p:ext uri="{BB962C8B-B14F-4D97-AF65-F5344CB8AC3E}">
        <p14:creationId xmlns:p14="http://schemas.microsoft.com/office/powerpoint/2010/main" val="131501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707C-1D51-46BB-B2D1-907749450DFC}"/>
              </a:ext>
            </a:extLst>
          </p:cNvPr>
          <p:cNvSpPr>
            <a:spLocks noGrp="1"/>
          </p:cNvSpPr>
          <p:nvPr>
            <p:ph type="title"/>
          </p:nvPr>
        </p:nvSpPr>
        <p:spPr/>
        <p:txBody>
          <a:bodyPr/>
          <a:lstStyle/>
          <a:p>
            <a:r>
              <a:rPr lang="en-US" dirty="0"/>
              <a:t>Most Common venues near neighborhood</a:t>
            </a:r>
            <a:endParaRPr lang="en-IN" dirty="0"/>
          </a:p>
        </p:txBody>
      </p:sp>
      <p:pic>
        <p:nvPicPr>
          <p:cNvPr id="5" name="Content Placeholder 4">
            <a:extLst>
              <a:ext uri="{FF2B5EF4-FFF2-40B4-BE49-F238E27FC236}">
                <a16:creationId xmlns:a16="http://schemas.microsoft.com/office/drawing/2014/main" id="{BA957677-EE7D-4AC7-8527-9A9ED2ADCB53}"/>
              </a:ext>
            </a:extLst>
          </p:cNvPr>
          <p:cNvPicPr>
            <a:picLocks noGrp="1" noChangeAspect="1"/>
          </p:cNvPicPr>
          <p:nvPr>
            <p:ph idx="1"/>
          </p:nvPr>
        </p:nvPicPr>
        <p:blipFill>
          <a:blip r:embed="rId2"/>
          <a:stretch>
            <a:fillRect/>
          </a:stretch>
        </p:blipFill>
        <p:spPr>
          <a:xfrm>
            <a:off x="811763" y="2160588"/>
            <a:ext cx="7600607" cy="3881437"/>
          </a:xfrm>
        </p:spPr>
      </p:pic>
    </p:spTree>
    <p:extLst>
      <p:ext uri="{BB962C8B-B14F-4D97-AF65-F5344CB8AC3E}">
        <p14:creationId xmlns:p14="http://schemas.microsoft.com/office/powerpoint/2010/main" val="188777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Using K-Means Clustering Approach - 10th Most Common Venue</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pic>
        <p:nvPicPr>
          <p:cNvPr id="5" name="Picture 4">
            <a:extLst>
              <a:ext uri="{FF2B5EF4-FFF2-40B4-BE49-F238E27FC236}">
                <a16:creationId xmlns:a16="http://schemas.microsoft.com/office/drawing/2014/main" id="{757F28D7-0CBF-433F-A6CA-BC585F4EA66C}"/>
              </a:ext>
            </a:extLst>
          </p:cNvPr>
          <p:cNvPicPr>
            <a:picLocks noChangeAspect="1"/>
          </p:cNvPicPr>
          <p:nvPr/>
        </p:nvPicPr>
        <p:blipFill>
          <a:blip r:embed="rId2"/>
          <a:stretch>
            <a:fillRect/>
          </a:stretch>
        </p:blipFill>
        <p:spPr>
          <a:xfrm>
            <a:off x="65031" y="1492898"/>
            <a:ext cx="12061937" cy="5365102"/>
          </a:xfrm>
          <a:prstGeom prst="rect">
            <a:avLst/>
          </a:prstGeom>
        </p:spPr>
      </p:pic>
    </p:spTree>
    <p:extLst>
      <p:ext uri="{BB962C8B-B14F-4D97-AF65-F5344CB8AC3E}">
        <p14:creationId xmlns:p14="http://schemas.microsoft.com/office/powerpoint/2010/main" val="86898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K-means clustering: similar boroughs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pic>
        <p:nvPicPr>
          <p:cNvPr id="5" name="Рисунок 4"/>
          <p:cNvPicPr/>
          <p:nvPr/>
        </p:nvPicPr>
        <p:blipFill>
          <a:blip r:embed="rId2"/>
          <a:stretch>
            <a:fillRect/>
          </a:stretch>
        </p:blipFill>
        <p:spPr>
          <a:xfrm>
            <a:off x="419714" y="727950"/>
            <a:ext cx="8917663" cy="5486400"/>
          </a:xfrm>
          <a:prstGeom prst="rect">
            <a:avLst/>
          </a:prstGeom>
        </p:spPr>
      </p:pic>
      <p:pic>
        <p:nvPicPr>
          <p:cNvPr id="6" name="Picture 5">
            <a:extLst>
              <a:ext uri="{FF2B5EF4-FFF2-40B4-BE49-F238E27FC236}">
                <a16:creationId xmlns:a16="http://schemas.microsoft.com/office/drawing/2014/main" id="{8612443A-C242-45FF-BEBF-1A891B15FEAD}"/>
              </a:ext>
            </a:extLst>
          </p:cNvPr>
          <p:cNvPicPr>
            <a:picLocks noChangeAspect="1"/>
          </p:cNvPicPr>
          <p:nvPr/>
        </p:nvPicPr>
        <p:blipFill>
          <a:blip r:embed="rId3"/>
          <a:stretch>
            <a:fillRect/>
          </a:stretch>
        </p:blipFill>
        <p:spPr>
          <a:xfrm>
            <a:off x="29308" y="727950"/>
            <a:ext cx="12133384" cy="6130050"/>
          </a:xfrm>
          <a:prstGeom prst="rect">
            <a:avLst/>
          </a:prstGeom>
        </p:spPr>
      </p:pic>
    </p:spTree>
    <p:extLst>
      <p:ext uri="{BB962C8B-B14F-4D97-AF65-F5344CB8AC3E}">
        <p14:creationId xmlns:p14="http://schemas.microsoft.com/office/powerpoint/2010/main" val="1001577870"/>
      </p:ext>
    </p:extLst>
  </p:cSld>
  <p:clrMapOvr>
    <a:masterClrMapping/>
  </p:clrMapOvr>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129</TotalTime>
  <Words>233</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Trebuchet MS</vt:lpstr>
      <vt:lpstr>Wingdings 3</vt:lpstr>
      <vt:lpstr>Аспект</vt:lpstr>
      <vt:lpstr>The best borough to open a neighbourhood in Scarborough, Toronto </vt:lpstr>
      <vt:lpstr>The purpose of this Capstone Project is to help people in exploring better facilities around their neighborhood. It will help people making smart and efficient decision on selecting great neighborhood out of numbers of other neighborhoods in Scarborough, Toranto.</vt:lpstr>
      <vt:lpstr>PowerPoint Presentation</vt:lpstr>
      <vt:lpstr>Data sources</vt:lpstr>
      <vt:lpstr>Boroughs vs restaurants</vt:lpstr>
      <vt:lpstr>Average housing price</vt:lpstr>
      <vt:lpstr>Most Common venues near neighborhood</vt:lpstr>
      <vt:lpstr>Using K-Means Clustering Approach - 10th Most Common Venue</vt:lpstr>
      <vt:lpstr>K-means clustering: similar boroughs</vt:lpstr>
      <vt:lpstr>School Ratings by Clusters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borough to open a Russian restaurant in Greater London</dc:title>
  <dc:creator>tarun</dc:creator>
  <cp:lastModifiedBy>Tarun Aggarwal</cp:lastModifiedBy>
  <cp:revision>24</cp:revision>
  <dcterms:created xsi:type="dcterms:W3CDTF">2020-05-21T12:47:43Z</dcterms:created>
  <dcterms:modified xsi:type="dcterms:W3CDTF">2021-07-03T15:35:58Z</dcterms:modified>
</cp:coreProperties>
</file>